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61" r:id="rId60"/>
    <p:sldId id="369" r:id="rId61"/>
    <p:sldId id="370" r:id="rId62"/>
    <p:sldId id="362" r:id="rId63"/>
    <p:sldId id="371" r:id="rId64"/>
    <p:sldId id="375" r:id="rId65"/>
    <p:sldId id="377" r:id="rId66"/>
    <p:sldId id="378" r:id="rId67"/>
    <p:sldId id="379" r:id="rId68"/>
    <p:sldId id="376" r:id="rId69"/>
    <p:sldId id="380" r:id="rId70"/>
    <p:sldId id="384" r:id="rId71"/>
    <p:sldId id="385" r:id="rId72"/>
    <p:sldId id="425" r:id="rId73"/>
    <p:sldId id="426" r:id="rId74"/>
    <p:sldId id="381" r:id="rId75"/>
    <p:sldId id="386" r:id="rId76"/>
    <p:sldId id="409" r:id="rId77"/>
    <p:sldId id="417" r:id="rId78"/>
    <p:sldId id="415" r:id="rId79"/>
    <p:sldId id="418" r:id="rId80"/>
    <p:sldId id="419" r:id="rId81"/>
    <p:sldId id="413" r:id="rId82"/>
    <p:sldId id="414" r:id="rId83"/>
    <p:sldId id="422" r:id="rId84"/>
    <p:sldId id="423" r:id="rId85"/>
    <p:sldId id="428" r:id="rId86"/>
    <p:sldId id="435" r:id="rId87"/>
    <p:sldId id="421" r:id="rId88"/>
    <p:sldId id="429" r:id="rId89"/>
    <p:sldId id="430" r:id="rId90"/>
    <p:sldId id="431" r:id="rId91"/>
    <p:sldId id="437" r:id="rId92"/>
    <p:sldId id="438" r:id="rId93"/>
    <p:sldId id="439" r:id="rId94"/>
    <p:sldId id="440" r:id="rId95"/>
    <p:sldId id="442" r:id="rId96"/>
    <p:sldId id="433" r:id="rId97"/>
    <p:sldId id="434" r:id="rId98"/>
    <p:sldId id="436" r:id="rId99"/>
    <p:sldId id="443" r:id="rId100"/>
    <p:sldId id="444" r:id="rId101"/>
    <p:sldId id="441" r:id="rId102"/>
    <p:sldId id="445" r:id="rId103"/>
    <p:sldId id="448" r:id="rId104"/>
    <p:sldId id="449" r:id="rId105"/>
    <p:sldId id="450" r:id="rId106"/>
    <p:sldId id="451" r:id="rId107"/>
    <p:sldId id="446" r:id="rId108"/>
    <p:sldId id="447" r:id="rId109"/>
    <p:sldId id="432" r:id="rId110"/>
    <p:sldId id="382" r:id="rId111"/>
    <p:sldId id="365" r:id="rId112"/>
    <p:sldId id="366" r:id="rId113"/>
    <p:sldId id="354" r:id="rId114"/>
    <p:sldId id="355" r:id="rId115"/>
    <p:sldId id="357" r:id="rId116"/>
    <p:sldId id="374" r:id="rId117"/>
    <p:sldId id="387" r:id="rId118"/>
    <p:sldId id="383" r:id="rId119"/>
    <p:sldId id="388" r:id="rId120"/>
    <p:sldId id="389" r:id="rId121"/>
    <p:sldId id="391" r:id="rId122"/>
    <p:sldId id="393" r:id="rId123"/>
    <p:sldId id="396" r:id="rId124"/>
    <p:sldId id="394" r:id="rId125"/>
    <p:sldId id="395" r:id="rId126"/>
    <p:sldId id="397" r:id="rId127"/>
    <p:sldId id="398" r:id="rId128"/>
    <p:sldId id="399" r:id="rId129"/>
    <p:sldId id="400" r:id="rId130"/>
    <p:sldId id="401" r:id="rId131"/>
    <p:sldId id="402" r:id="rId132"/>
    <p:sldId id="403" r:id="rId133"/>
    <p:sldId id="404" r:id="rId134"/>
    <p:sldId id="407" r:id="rId135"/>
    <p:sldId id="408" r:id="rId136"/>
    <p:sldId id="405" r:id="rId137"/>
    <p:sldId id="406" r:id="rId138"/>
    <p:sldId id="392" r:id="rId139"/>
    <p:sldId id="410" r:id="rId140"/>
    <p:sldId id="411" r:id="rId141"/>
    <p:sldId id="412" r:id="rId142"/>
    <p:sldId id="416" r:id="rId143"/>
    <p:sldId id="424" r:id="rId144"/>
    <p:sldId id="427" r:id="rId1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4D7"/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9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62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16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60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4927754" cy="2805297"/>
            <a:chOff x="385483" y="276126"/>
            <a:chExt cx="4927754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8" y="374738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3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5" y="36658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1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1875395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CA4010-9E81-44AA-9A41-E46C24E33A39}"/>
              </a:ext>
            </a:extLst>
          </p:cNvPr>
          <p:cNvSpPr txBox="1"/>
          <p:nvPr/>
        </p:nvSpPr>
        <p:spPr>
          <a:xfrm>
            <a:off x="1550894" y="1859339"/>
            <a:ext cx="9417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もっと進んでいこうと思う方向：</a:t>
            </a:r>
            <a:endParaRPr lang="en-US" altLang="ja-JP" dirty="0"/>
          </a:p>
          <a:p>
            <a:r>
              <a:rPr lang="ja-JP" altLang="en-US" dirty="0"/>
              <a:t>１．全ゲノムモデルを作ってまず今のスクリーニングデータで確かめる</a:t>
            </a:r>
            <a:endParaRPr lang="en-US" altLang="ja-JP" dirty="0"/>
          </a:p>
          <a:p>
            <a:r>
              <a:rPr lang="ja-JP" altLang="en-US" dirty="0"/>
              <a:t>２．各染色体のモデルを作ってみます。</a:t>
            </a:r>
            <a:endParaRPr lang="en-US" altLang="ja-JP" dirty="0"/>
          </a:p>
          <a:p>
            <a:r>
              <a:rPr lang="ja-JP" altLang="en-US" dirty="0"/>
              <a:t>メリット：モデルをロードする時や学習させる時これほどの時間とメモリーをかからない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　染色体によってもっと精密的な予測ができる。</a:t>
            </a:r>
            <a:endParaRPr lang="en-US" altLang="ja-JP" dirty="0"/>
          </a:p>
          <a:p>
            <a:r>
              <a:rPr lang="ja-JP" altLang="en-US" dirty="0"/>
              <a:t>デメリット：異常値に影響されやすくて、間違っているモデルを出すがもしれない。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聞かれる問題：</a:t>
            </a:r>
            <a:endParaRPr lang="en-US" altLang="ja-JP" dirty="0"/>
          </a:p>
          <a:p>
            <a:r>
              <a:rPr lang="ja-JP" altLang="en-US" dirty="0"/>
              <a:t>１．なぜこの２２種類の</a:t>
            </a:r>
            <a:r>
              <a:rPr lang="en-US" altLang="ja-JP" dirty="0"/>
              <a:t>features</a:t>
            </a:r>
            <a:r>
              <a:rPr lang="ja-JP" altLang="en-US" dirty="0"/>
              <a:t>を使う？</a:t>
            </a:r>
            <a:endParaRPr lang="en-US" altLang="ja-JP" dirty="0"/>
          </a:p>
          <a:p>
            <a:r>
              <a:rPr lang="ja-JP" altLang="en-US" dirty="0"/>
              <a:t>２．染色体によってモデルが異なっている原因？</a:t>
            </a:r>
            <a:endParaRPr lang="en-US" altLang="ja-JP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A7962B-0FB6-40A5-B41B-B94145803701}"/>
              </a:ext>
            </a:extLst>
          </p:cNvPr>
          <p:cNvSpPr txBox="1"/>
          <p:nvPr/>
        </p:nvSpPr>
        <p:spPr>
          <a:xfrm>
            <a:off x="4114800" y="5387788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R2 = 1-residue/(residue+std^2)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8355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5B7C6C-54FA-4315-A2B0-01ABA02C277E}"/>
              </a:ext>
            </a:extLst>
          </p:cNvPr>
          <p:cNvSpPr txBox="1"/>
          <p:nvPr/>
        </p:nvSpPr>
        <p:spPr>
          <a:xfrm>
            <a:off x="197223" y="518234"/>
            <a:ext cx="635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time de-outliers 91988000:91991000,,,,67750000:67830000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53C194-F53E-4C3E-A55D-4995C4DA1A9E}"/>
              </a:ext>
            </a:extLst>
          </p:cNvPr>
          <p:cNvGrpSpPr/>
          <p:nvPr/>
        </p:nvGrpSpPr>
        <p:grpSpPr>
          <a:xfrm>
            <a:off x="0" y="787175"/>
            <a:ext cx="12192000" cy="5120678"/>
            <a:chOff x="0" y="383763"/>
            <a:chExt cx="12192000" cy="51206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561C52-1007-4E2B-8A87-77198A7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3763"/>
              <a:ext cx="12192000" cy="25763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599DDF-A361-4759-940E-6FE3CD38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3" y="3080595"/>
              <a:ext cx="11869270" cy="2423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8267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85F710-937A-42E1-B1DA-445C37A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60"/>
            <a:ext cx="12192000" cy="270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B3955-B1AD-4DA9-8FDA-ADDDA71A7E31}"/>
              </a:ext>
            </a:extLst>
          </p:cNvPr>
          <p:cNvSpPr txBox="1"/>
          <p:nvPr/>
        </p:nvSpPr>
        <p:spPr>
          <a:xfrm>
            <a:off x="354227" y="101228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mutation predicted without ttn-1 in training set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C8E2-625A-4CBD-B87E-28F5D6AE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4227" y="3429000"/>
            <a:ext cx="12546227" cy="2600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8647B-4429-411A-A0E0-7D45AB0DEFAB}"/>
              </a:ext>
            </a:extLst>
          </p:cNvPr>
          <p:cNvSpPr txBox="1"/>
          <p:nvPr/>
        </p:nvSpPr>
        <p:spPr>
          <a:xfrm>
            <a:off x="156519" y="32443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20-fold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17247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4529F-0360-4008-A6C9-DA157F48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409242"/>
            <a:ext cx="12299090" cy="242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DA2F20-4D0C-4E10-AB7F-91B5DBBC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3134476"/>
            <a:ext cx="12633208" cy="29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4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9F57394-A69E-4922-954F-5B780C0A1DAF}"/>
              </a:ext>
            </a:extLst>
          </p:cNvPr>
          <p:cNvGrpSpPr/>
          <p:nvPr/>
        </p:nvGrpSpPr>
        <p:grpSpPr>
          <a:xfrm>
            <a:off x="80683" y="3429000"/>
            <a:ext cx="12030634" cy="2883762"/>
            <a:chOff x="0" y="214264"/>
            <a:chExt cx="12030634" cy="28837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AF4D27-E082-46FF-9A83-1A829D22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890"/>
              <a:ext cx="12030634" cy="2619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FC841B-ACAF-4B77-8A5A-0328BDB01CB2}"/>
                </a:ext>
              </a:extLst>
            </p:cNvPr>
            <p:cNvSpPr txBox="1"/>
            <p:nvPr/>
          </p:nvSpPr>
          <p:spPr>
            <a:xfrm>
              <a:off x="290990" y="214264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20-fold test 500 average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B4AE44-3A2D-4C77-AD71-358ACBC5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1" y="914570"/>
            <a:ext cx="11549469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96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C7B89B-B5CC-4A4C-AA3C-F954B948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6927"/>
            <a:ext cx="12263717" cy="28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50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98FFE98-E235-4C4E-B99C-1D96FD60EA58}"/>
              </a:ext>
            </a:extLst>
          </p:cNvPr>
          <p:cNvGrpSpPr/>
          <p:nvPr/>
        </p:nvGrpSpPr>
        <p:grpSpPr>
          <a:xfrm>
            <a:off x="2135941" y="463263"/>
            <a:ext cx="7755360" cy="5192533"/>
            <a:chOff x="2125987" y="925066"/>
            <a:chExt cx="7755360" cy="51925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DEA4E0-17A9-4CC2-A8A5-35F46833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653" y="925066"/>
              <a:ext cx="7570694" cy="500786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12E1B91-F22D-4E7B-8C20-7B4ED6CB5D79}"/>
                </a:ext>
              </a:extLst>
            </p:cNvPr>
            <p:cNvSpPr txBox="1"/>
            <p:nvPr/>
          </p:nvSpPr>
          <p:spPr>
            <a:xfrm>
              <a:off x="5008202" y="5748267"/>
              <a:ext cx="217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Dpy</a:t>
              </a:r>
              <a:r>
                <a:rPr lang="en-US" altLang="zh-CN" dirty="0"/>
                <a:t> mutation factor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9E18E35-07A7-4DE7-97DA-C7F034258425}"/>
                </a:ext>
              </a:extLst>
            </p:cNvPr>
            <p:cNvSpPr txBox="1"/>
            <p:nvPr/>
          </p:nvSpPr>
          <p:spPr>
            <a:xfrm rot="5400000">
              <a:off x="1110645" y="3244333"/>
              <a:ext cx="2400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mutation factor</a:t>
              </a:r>
              <a:endParaRPr lang="zh-CN" altLang="en-US" dirty="0"/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5D40ECAA-11A0-40A9-BD0C-D5BB72D5997D}"/>
              </a:ext>
            </a:extLst>
          </p:cNvPr>
          <p:cNvSpPr/>
          <p:nvPr/>
        </p:nvSpPr>
        <p:spPr>
          <a:xfrm>
            <a:off x="2927866" y="860612"/>
            <a:ext cx="430306" cy="3630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672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F2870B-112B-4B0A-803D-2D5C9808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1" y="1448360"/>
            <a:ext cx="5098408" cy="3697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67995E-A89E-4058-A816-CAA9833B81ED}"/>
              </a:ext>
            </a:extLst>
          </p:cNvPr>
          <p:cNvSpPr txBox="1"/>
          <p:nvPr/>
        </p:nvSpPr>
        <p:spPr>
          <a:xfrm>
            <a:off x="3466125" y="522497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460B06-249D-4E2C-AEEE-3D0A305BED71}"/>
              </a:ext>
            </a:extLst>
          </p:cNvPr>
          <p:cNvSpPr txBox="1"/>
          <p:nvPr/>
        </p:nvSpPr>
        <p:spPr>
          <a:xfrm rot="5400000">
            <a:off x="-345657" y="2868707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Average_mutation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110DC3-4C7B-4AA6-AB76-D577E4EC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50" y="973560"/>
            <a:ext cx="5546168" cy="41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38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7BA771-4D10-4591-A79C-AFC1F314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065" y="953570"/>
            <a:ext cx="4921870" cy="38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2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4195B-0D7D-430F-B080-9EC4F785E3FF}"/>
              </a:ext>
            </a:extLst>
          </p:cNvPr>
          <p:cNvSpPr txBox="1"/>
          <p:nvPr/>
        </p:nvSpPr>
        <p:spPr>
          <a:xfrm>
            <a:off x="4854314" y="258199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Discussion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501CF-1D28-49BB-B5F0-4F714B06B59E}"/>
              </a:ext>
            </a:extLst>
          </p:cNvPr>
          <p:cNvSpPr txBox="1"/>
          <p:nvPr/>
        </p:nvSpPr>
        <p:spPr>
          <a:xfrm>
            <a:off x="5490706" y="3429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2022/11/2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0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1" y="714375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1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8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86871" y="535632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5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3698" y="4000004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53463" y="440923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6DCC7-33F3-4DDC-A53F-123662C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86409"/>
            <a:ext cx="6102792" cy="3320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CCF3E-CCE1-4BD5-8122-B4D78520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6" y="0"/>
            <a:ext cx="5576734" cy="3621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55042-8978-4B3D-A30A-53261686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1304" y="3092824"/>
            <a:ext cx="7569777" cy="3765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628DCD-AD71-4252-8F91-D49FC34B0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936"/>
          <a:stretch/>
        </p:blipFill>
        <p:spPr>
          <a:xfrm>
            <a:off x="6087275" y="3429000"/>
            <a:ext cx="5728895" cy="33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37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2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185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116957" y="954577"/>
            <a:ext cx="6065022" cy="4929055"/>
            <a:chOff x="116958" y="761513"/>
            <a:chExt cx="6554775" cy="532707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116958" y="769408"/>
              <a:ext cx="6554775" cy="5319183"/>
              <a:chOff x="1708692" y="742950"/>
              <a:chExt cx="7099816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430731" y="3244334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786489" y="761513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9953717" y="939596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772220" y="294051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43120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8D8EA3-BE80-4F80-A9B1-586F427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6" y="1705255"/>
            <a:ext cx="75819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82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A50AF2-FE94-4EAD-BA18-487CC42D8AE1}"/>
              </a:ext>
            </a:extLst>
          </p:cNvPr>
          <p:cNvGrpSpPr/>
          <p:nvPr/>
        </p:nvGrpSpPr>
        <p:grpSpPr>
          <a:xfrm>
            <a:off x="1039498" y="339945"/>
            <a:ext cx="10113003" cy="5362327"/>
            <a:chOff x="1129545" y="357875"/>
            <a:chExt cx="10113003" cy="536232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524BDD-4468-41CC-A165-92ED38111CF9}"/>
                </a:ext>
              </a:extLst>
            </p:cNvPr>
            <p:cNvGrpSpPr/>
            <p:nvPr/>
          </p:nvGrpSpPr>
          <p:grpSpPr>
            <a:xfrm>
              <a:off x="1129545" y="357875"/>
              <a:ext cx="10113003" cy="2788538"/>
              <a:chOff x="1165403" y="97899"/>
              <a:chExt cx="10113003" cy="278853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292B93-B2BB-4C59-BFE0-BF2DB5025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8952" y="184856"/>
                <a:ext cx="3461956" cy="261462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2E5521-F224-4BF6-B1D3-4A0E757BB3B4}"/>
                  </a:ext>
                </a:extLst>
              </p:cNvPr>
              <p:cNvSpPr txBox="1"/>
              <p:nvPr/>
            </p:nvSpPr>
            <p:spPr>
              <a:xfrm>
                <a:off x="4627359" y="253714"/>
                <a:ext cx="78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-code</a:t>
                </a:r>
                <a:endParaRPr lang="zh-CN" altLang="en-US" dirty="0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64B16C-4273-4A99-9645-648E107FE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00578" y="108876"/>
                <a:ext cx="3577828" cy="2690604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78B1D-32E7-4545-AC03-8E3F2F4BD3FA}"/>
                  </a:ext>
                </a:extLst>
              </p:cNvPr>
              <p:cNvSpPr txBox="1"/>
              <p:nvPr/>
            </p:nvSpPr>
            <p:spPr>
              <a:xfrm>
                <a:off x="8007516" y="253714"/>
                <a:ext cx="3106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-nuclear envelope</a:t>
                </a:r>
              </a:p>
              <a:p>
                <a:r>
                  <a:rPr lang="en-US" altLang="zh-CN" dirty="0"/>
                  <a:t> interaction</a:t>
                </a:r>
                <a:endParaRPr lang="zh-CN" altLang="en-US" dirty="0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EFF0854-A69F-4E5E-B7A9-02BAAA4F8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65403" y="97899"/>
                <a:ext cx="3461956" cy="2788538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89C106-DE49-4D49-8101-EEF44613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154" y="3105578"/>
              <a:ext cx="3325129" cy="250217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E98E1A-E84E-47DF-8DB0-626B4EF438AF}"/>
                </a:ext>
              </a:extLst>
            </p:cNvPr>
            <p:cNvSpPr txBox="1"/>
            <p:nvPr/>
          </p:nvSpPr>
          <p:spPr>
            <a:xfrm>
              <a:off x="1393342" y="3169212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-Centrosome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EC0904-E167-4BDD-9754-346EE11D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5465" y="2931664"/>
              <a:ext cx="3726065" cy="278853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77D20D-69A9-49A0-BC1D-A11CA5839F21}"/>
                </a:ext>
              </a:extLst>
            </p:cNvPr>
            <p:cNvSpPr txBox="1"/>
            <p:nvPr/>
          </p:nvSpPr>
          <p:spPr>
            <a:xfrm>
              <a:off x="4864717" y="3157329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-His-27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549991-1A0D-45CB-8985-3956D0F3DE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0547" y="2951157"/>
            <a:ext cx="3726078" cy="27751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482A767-CC12-4601-979E-549D8D2852A7}"/>
              </a:ext>
            </a:extLst>
          </p:cNvPr>
          <p:cNvSpPr txBox="1"/>
          <p:nvPr/>
        </p:nvSpPr>
        <p:spPr>
          <a:xfrm>
            <a:off x="7930462" y="3157857"/>
            <a:ext cx="310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-His-27(only)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7BEE72-A570-45F7-BF00-B6FD6041EE4F}"/>
              </a:ext>
            </a:extLst>
          </p:cNvPr>
          <p:cNvSpPr txBox="1"/>
          <p:nvPr/>
        </p:nvSpPr>
        <p:spPr>
          <a:xfrm>
            <a:off x="3332768" y="5702272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</a:t>
            </a:r>
            <a:r>
              <a:rPr lang="en-US" altLang="zh-CN" dirty="0" err="1"/>
              <a:t>freq</a:t>
            </a:r>
            <a:r>
              <a:rPr lang="en-US" altLang="zh-CN" dirty="0"/>
              <a:t> formation need at least one set of these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3718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1D7008-EE0D-4D4A-A822-9E78BCC2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191" y="340333"/>
            <a:ext cx="3580516" cy="288403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F01FF10-B654-47A7-ADFF-28704FD70EB0}"/>
              </a:ext>
            </a:extLst>
          </p:cNvPr>
          <p:cNvGrpSpPr/>
          <p:nvPr/>
        </p:nvGrpSpPr>
        <p:grpSpPr>
          <a:xfrm>
            <a:off x="4373707" y="388082"/>
            <a:ext cx="3657500" cy="2788538"/>
            <a:chOff x="4373707" y="388082"/>
            <a:chExt cx="3657500" cy="27885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270944-DB8B-4988-B665-F7DFBD39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707" y="388082"/>
              <a:ext cx="3657500" cy="278853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914DC2D-4FBB-4333-B868-CF5D89593E13}"/>
                </a:ext>
              </a:extLst>
            </p:cNvPr>
            <p:cNvSpPr txBox="1"/>
            <p:nvPr/>
          </p:nvSpPr>
          <p:spPr>
            <a:xfrm>
              <a:off x="4742329" y="61856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 All TF binding data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C79758-C001-4827-999E-FA5BC7C6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844" y="1352270"/>
            <a:ext cx="10572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39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5772" y="4114851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286780" y="449186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6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87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336108B-A679-4EDE-AE5F-AD5678285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8" y="2815469"/>
            <a:ext cx="12192000" cy="15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696AA3-109E-494C-AB2C-14495EC7E47E}"/>
              </a:ext>
            </a:extLst>
          </p:cNvPr>
          <p:cNvSpPr txBox="1"/>
          <p:nvPr/>
        </p:nvSpPr>
        <p:spPr>
          <a:xfrm>
            <a:off x="448235" y="259977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Machine learning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4AFCCA-A371-478D-91E2-5AC854931138}"/>
              </a:ext>
            </a:extLst>
          </p:cNvPr>
          <p:cNvSpPr txBox="1"/>
          <p:nvPr/>
        </p:nvSpPr>
        <p:spPr>
          <a:xfrm>
            <a:off x="3137647" y="1004047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1.Data collection and preprocess for small scale test: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563AF5-5346-49CC-BCDF-3EF073D9BBBB}"/>
              </a:ext>
            </a:extLst>
          </p:cNvPr>
          <p:cNvSpPr txBox="1"/>
          <p:nvPr/>
        </p:nvSpPr>
        <p:spPr>
          <a:xfrm>
            <a:off x="251011" y="1668904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1.How to define the question?  -- Smooth the mutation data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0C6C7C6-E3A1-40B7-8898-048BD2B1BF79}"/>
              </a:ext>
            </a:extLst>
          </p:cNvPr>
          <p:cNvGrpSpPr/>
          <p:nvPr/>
        </p:nvGrpSpPr>
        <p:grpSpPr>
          <a:xfrm>
            <a:off x="0" y="2271666"/>
            <a:ext cx="11908419" cy="4586334"/>
            <a:chOff x="1569156" y="-1363083"/>
            <a:chExt cx="11908419" cy="45863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08DB4D-32C0-4A75-8B48-E5F7D186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156" y="1189196"/>
              <a:ext cx="11908419" cy="203405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090933E-8661-4769-BF0B-35B4D5B3C86E}"/>
                </a:ext>
              </a:extLst>
            </p:cNvPr>
            <p:cNvGrpSpPr/>
            <p:nvPr/>
          </p:nvGrpSpPr>
          <p:grpSpPr>
            <a:xfrm>
              <a:off x="2124968" y="-1363083"/>
              <a:ext cx="8348799" cy="1415556"/>
              <a:chOff x="1299882" y="681289"/>
              <a:chExt cx="8348799" cy="1415556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D439ED6-AC9E-4174-8DFF-89A3C7D005E5}"/>
                  </a:ext>
                </a:extLst>
              </p:cNvPr>
              <p:cNvSpPr/>
              <p:nvPr/>
            </p:nvSpPr>
            <p:spPr>
              <a:xfrm>
                <a:off x="1299882" y="681289"/>
                <a:ext cx="3567953" cy="1353785"/>
              </a:xfrm>
              <a:custGeom>
                <a:avLst/>
                <a:gdLst>
                  <a:gd name="connsiteX0" fmla="*/ 0 w 3567953"/>
                  <a:gd name="connsiteY0" fmla="*/ 1353700 h 1353785"/>
                  <a:gd name="connsiteX1" fmla="*/ 1111624 w 3567953"/>
                  <a:gd name="connsiteY1" fmla="*/ 1129582 h 1353785"/>
                  <a:gd name="connsiteX2" fmla="*/ 1712259 w 3567953"/>
                  <a:gd name="connsiteY2" fmla="*/ 29 h 1353785"/>
                  <a:gd name="connsiteX3" fmla="*/ 2483224 w 3567953"/>
                  <a:gd name="connsiteY3" fmla="*/ 1165441 h 1353785"/>
                  <a:gd name="connsiteX4" fmla="*/ 3567953 w 3567953"/>
                  <a:gd name="connsiteY4" fmla="*/ 1335771 h 135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7953" h="1353785">
                    <a:moveTo>
                      <a:pt x="0" y="1353700"/>
                    </a:moveTo>
                    <a:cubicBezTo>
                      <a:pt x="413124" y="1354447"/>
                      <a:pt x="826248" y="1355194"/>
                      <a:pt x="1111624" y="1129582"/>
                    </a:cubicBezTo>
                    <a:cubicBezTo>
                      <a:pt x="1397001" y="903970"/>
                      <a:pt x="1483659" y="-5948"/>
                      <a:pt x="1712259" y="29"/>
                    </a:cubicBezTo>
                    <a:cubicBezTo>
                      <a:pt x="1940859" y="6005"/>
                      <a:pt x="2173942" y="942817"/>
                      <a:pt x="2483224" y="1165441"/>
                    </a:cubicBezTo>
                    <a:cubicBezTo>
                      <a:pt x="2792506" y="1388065"/>
                      <a:pt x="3180229" y="1361918"/>
                      <a:pt x="3567953" y="13357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864ECC-EA8D-41A1-9C60-2F600DD9DE67}"/>
                  </a:ext>
                </a:extLst>
              </p:cNvPr>
              <p:cNvSpPr txBox="1"/>
              <p:nvPr/>
            </p:nvSpPr>
            <p:spPr>
              <a:xfrm>
                <a:off x="5793138" y="896516"/>
                <a:ext cx="3855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en-US" altLang="zh-CN" dirty="0" err="1"/>
                  <a:t>Creat</a:t>
                </a:r>
                <a:r>
                  <a:rPr lang="en-US" altLang="zh-CN" dirty="0"/>
                  <a:t> a norm curve as a </a:t>
                </a:r>
                <a:r>
                  <a:rPr lang="en-US" altLang="zh-CN" b="1" dirty="0"/>
                  <a:t>seed</a:t>
                </a:r>
              </a:p>
              <a:p>
                <a:r>
                  <a:rPr lang="en-US" altLang="zh-CN" dirty="0"/>
                  <a:t>    Mean = 0.5</a:t>
                </a:r>
              </a:p>
              <a:p>
                <a:r>
                  <a:rPr lang="en-US" altLang="zh-CN" dirty="0"/>
                  <a:t>    Std = 0.15</a:t>
                </a:r>
              </a:p>
              <a:p>
                <a:r>
                  <a:rPr lang="en-US" altLang="zh-CN" dirty="0"/>
                  <a:t>    n = mean gap of the chromosome</a:t>
                </a:r>
                <a:endParaRPr lang="zh-CN" altLang="en-US" dirty="0"/>
              </a:p>
            </p:txBody>
          </p:sp>
        </p:grp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2885A64-BC0E-4FA9-A866-2FA846325BA4}"/>
                </a:ext>
              </a:extLst>
            </p:cNvPr>
            <p:cNvSpPr/>
            <p:nvPr/>
          </p:nvSpPr>
          <p:spPr>
            <a:xfrm>
              <a:off x="2460249" y="277114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5480D7-E54C-443C-BB57-F52F21B919BC}"/>
                </a:ext>
              </a:extLst>
            </p:cNvPr>
            <p:cNvSpPr/>
            <p:nvPr/>
          </p:nvSpPr>
          <p:spPr>
            <a:xfrm>
              <a:off x="2688251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802EF4-AE8F-4E7B-8017-05DD4F527481}"/>
                </a:ext>
              </a:extLst>
            </p:cNvPr>
            <p:cNvSpPr/>
            <p:nvPr/>
          </p:nvSpPr>
          <p:spPr>
            <a:xfrm>
              <a:off x="288696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5262C04-E053-4325-957E-13AF1D8F8C69}"/>
                </a:ext>
              </a:extLst>
            </p:cNvPr>
            <p:cNvSpPr/>
            <p:nvPr/>
          </p:nvSpPr>
          <p:spPr>
            <a:xfrm>
              <a:off x="296824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CC8E012-2363-49E7-AED0-5784DF10583B}"/>
                </a:ext>
              </a:extLst>
            </p:cNvPr>
            <p:cNvSpPr/>
            <p:nvPr/>
          </p:nvSpPr>
          <p:spPr>
            <a:xfrm>
              <a:off x="331368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E16CA3F-3AD6-41C6-BF91-8300E3B5EC5B}"/>
                </a:ext>
              </a:extLst>
            </p:cNvPr>
            <p:cNvSpPr/>
            <p:nvPr/>
          </p:nvSpPr>
          <p:spPr>
            <a:xfrm>
              <a:off x="340512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1A3962A-24B3-4CEE-973B-C9C17DF038B1}"/>
                </a:ext>
              </a:extLst>
            </p:cNvPr>
            <p:cNvSpPr/>
            <p:nvPr/>
          </p:nvSpPr>
          <p:spPr>
            <a:xfrm>
              <a:off x="348640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AE5ECB9-1940-4D55-9253-56DFAD43EE7E}"/>
                </a:ext>
              </a:extLst>
            </p:cNvPr>
            <p:cNvSpPr/>
            <p:nvPr/>
          </p:nvSpPr>
          <p:spPr>
            <a:xfrm>
              <a:off x="4500020" y="277739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4CF735-723E-4EBC-AD4F-89729852CAB2}"/>
                </a:ext>
              </a:extLst>
            </p:cNvPr>
            <p:cNvSpPr/>
            <p:nvPr/>
          </p:nvSpPr>
          <p:spPr>
            <a:xfrm>
              <a:off x="4468344" y="2776736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F8F26E1-0B33-4553-980F-B5157D7FFC08}"/>
                </a:ext>
              </a:extLst>
            </p:cNvPr>
            <p:cNvSpPr/>
            <p:nvPr/>
          </p:nvSpPr>
          <p:spPr>
            <a:xfrm>
              <a:off x="4231378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F73B2-1CFF-4B0E-81B6-309F5BB11131}"/>
                </a:ext>
              </a:extLst>
            </p:cNvPr>
            <p:cNvSpPr/>
            <p:nvPr/>
          </p:nvSpPr>
          <p:spPr>
            <a:xfrm>
              <a:off x="4480600" y="2771984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32D3013-40DC-4DCF-A9CB-F37154C925A5}"/>
                </a:ext>
              </a:extLst>
            </p:cNvPr>
            <p:cNvSpPr/>
            <p:nvPr/>
          </p:nvSpPr>
          <p:spPr>
            <a:xfrm>
              <a:off x="3048863" y="2173534"/>
              <a:ext cx="463432" cy="7864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07FFD50-E851-485B-AE3A-CC61698DD9A1}"/>
                </a:ext>
              </a:extLst>
            </p:cNvPr>
            <p:cNvSpPr/>
            <p:nvPr/>
          </p:nvSpPr>
          <p:spPr>
            <a:xfrm>
              <a:off x="3116616" y="2469445"/>
              <a:ext cx="415099" cy="461918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B471FA-DDB7-4936-BB34-1FECDF38A357}"/>
                </a:ext>
              </a:extLst>
            </p:cNvPr>
            <p:cNvSpPr/>
            <p:nvPr/>
          </p:nvSpPr>
          <p:spPr>
            <a:xfrm>
              <a:off x="4099039" y="1371950"/>
              <a:ext cx="888920" cy="1588060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C16A37B-3601-43D1-8881-DCD123C90856}"/>
                </a:ext>
              </a:extLst>
            </p:cNvPr>
            <p:cNvSpPr txBox="1"/>
            <p:nvPr/>
          </p:nvSpPr>
          <p:spPr>
            <a:xfrm>
              <a:off x="1950243" y="882230"/>
              <a:ext cx="290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Mixed gaussian model-like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464783" y="1254774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73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7" y="672353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3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65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72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6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40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133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3" y="552048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59" y="124609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7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89" y="7126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5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7" y="3646751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ACCURACY&lt;0.2%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2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953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2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3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3" y="3675529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5" y="4805082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097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1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6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88386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501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274708" y="961882"/>
            <a:ext cx="5907270" cy="4921750"/>
            <a:chOff x="287447" y="769408"/>
            <a:chExt cx="6384285" cy="531918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287447" y="769408"/>
              <a:ext cx="6384285" cy="5319183"/>
              <a:chOff x="1893358" y="742950"/>
              <a:chExt cx="6915150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615397" y="3244332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592717" y="775146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10318890" y="98247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914275" y="318322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5819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69" y="86969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5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25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1" y="2220473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062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223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2" y="3042881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0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224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8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4" y="4417181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1" y="3527610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2" y="517401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1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7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720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04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85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0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09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609600" y="5916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29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44700</TotalTime>
  <Words>2297</Words>
  <Application>Microsoft Office PowerPoint</Application>
  <PresentationFormat>宽屏</PresentationFormat>
  <Paragraphs>664</Paragraphs>
  <Slides>144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144</vt:i4>
      </vt:variant>
    </vt:vector>
  </HeadingPairs>
  <TitlesOfParts>
    <vt:vector size="149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53</cp:revision>
  <dcterms:created xsi:type="dcterms:W3CDTF">2022-06-21T02:36:11Z</dcterms:created>
  <dcterms:modified xsi:type="dcterms:W3CDTF">2022-11-17T04:10:23Z</dcterms:modified>
</cp:coreProperties>
</file>